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</p:sldIdLst>
  <p:sldSz cx="18288000" cy="10287000"/>
  <p:notesSz cx="6858000" cy="9144000"/>
  <p:embeddedFontLst>
    <p:embeddedFont>
      <p:font typeface="Open Sans 2" charset="1" panose="020B0606030504020204"/>
      <p:regular r:id="rId6"/>
    </p:embeddedFont>
    <p:embeddedFont>
      <p:font typeface="Open Sans 2 Bold" charset="1" panose="020B0806030504020204"/>
      <p:regular r:id="rId7"/>
    </p:embeddedFont>
    <p:embeddedFont>
      <p:font typeface="Open Sans 2 Italics" charset="1" panose="020B0606030504020204"/>
      <p:regular r:id="rId8"/>
    </p:embeddedFont>
    <p:embeddedFont>
      <p:font typeface="Open Sans 2 Bold Italics" charset="1" panose="020B080603050402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1" charset="1" panose="020B0606030504020204"/>
      <p:regular r:id="rId14"/>
    </p:embeddedFont>
    <p:embeddedFont>
      <p:font typeface="Open Sans 1 Bold" charset="1" panose="020B0806030504020204"/>
      <p:regular r:id="rId15"/>
    </p:embeddedFont>
    <p:embeddedFont>
      <p:font typeface="Open Sans 1 Italics" charset="1" panose="020B0606030504020204"/>
      <p:regular r:id="rId16"/>
    </p:embeddedFont>
    <p:embeddedFont>
      <p:font typeface="Open Sans 1 Bold Italics" charset="1" panose="020B0806030504020204"/>
      <p:regular r:id="rId17"/>
    </p:embeddedFont>
    <p:embeddedFont>
      <p:font typeface="Open Sans 1 Light" charset="1" panose="020B0306030504020204"/>
      <p:regular r:id="rId18"/>
    </p:embeddedFont>
    <p:embeddedFont>
      <p:font typeface="Open Sans 1 Light Italics" charset="1" panose="020B0306030504020204"/>
      <p:regular r:id="rId19"/>
    </p:embeddedFont>
    <p:embeddedFont>
      <p:font typeface="Open Sans 1 Ultra-Bold" charset="1" panose="00000000000000000000"/>
      <p:regular r:id="rId20"/>
    </p:embeddedFont>
    <p:embeddedFont>
      <p:font typeface="Open Sans 1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gif" Type="http://schemas.openxmlformats.org/officeDocument/2006/relationships/image"/><Relationship Id="rId4" Target="../media/image5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648303" y="0"/>
            <a:ext cx="8639697" cy="10287000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648303" y="0"/>
            <a:ext cx="8639697" cy="7471038"/>
          </a:xfrm>
          <a:custGeom>
            <a:avLst/>
            <a:gdLst/>
            <a:ahLst/>
            <a:cxnLst/>
            <a:rect r="r" b="b" t="t" l="l"/>
            <a:pathLst>
              <a:path h="7471038" w="8639697">
                <a:moveTo>
                  <a:pt x="0" y="0"/>
                </a:moveTo>
                <a:lnTo>
                  <a:pt x="8639697" y="0"/>
                </a:lnTo>
                <a:lnTo>
                  <a:pt x="8639697" y="7471038"/>
                </a:lnTo>
                <a:lnTo>
                  <a:pt x="0" y="7471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944" t="0" r="-4094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48303" y="0"/>
            <a:ext cx="8639697" cy="8639697"/>
          </a:xfrm>
          <a:custGeom>
            <a:avLst/>
            <a:gdLst/>
            <a:ahLst/>
            <a:cxnLst/>
            <a:rect r="r" b="b" t="t" l="l"/>
            <a:pathLst>
              <a:path h="8639697" w="8639697">
                <a:moveTo>
                  <a:pt x="0" y="0"/>
                </a:moveTo>
                <a:lnTo>
                  <a:pt x="8639697" y="0"/>
                </a:lnTo>
                <a:lnTo>
                  <a:pt x="8639697" y="8639697"/>
                </a:lnTo>
                <a:lnTo>
                  <a:pt x="0" y="8639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964921"/>
            <a:ext cx="7347775" cy="4169634"/>
            <a:chOff x="0" y="0"/>
            <a:chExt cx="9797034" cy="55595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797034" cy="4073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0000" spc="-200">
                  <a:solidFill>
                    <a:srgbClr val="191919"/>
                  </a:solidFill>
                  <a:latin typeface="Open Sans 1 Bold"/>
                </a:rPr>
                <a:t>LUWERIOUSHOTEL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20855" y="4911812"/>
              <a:ext cx="8555324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91919"/>
                  </a:solidFill>
                  <a:latin typeface="Open Sans 1 Light"/>
                </a:rPr>
                <a:t>Welcome to our presentation!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00072" y="9970643"/>
            <a:ext cx="641649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2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75600"/>
            <a:ext cx="9740087" cy="7935801"/>
          </a:xfrm>
          <a:custGeom>
            <a:avLst/>
            <a:gdLst/>
            <a:ahLst/>
            <a:cxnLst/>
            <a:rect r="r" b="b" t="t" l="l"/>
            <a:pathLst>
              <a:path h="7935801" w="9740087">
                <a:moveTo>
                  <a:pt x="0" y="0"/>
                </a:moveTo>
                <a:lnTo>
                  <a:pt x="9740087" y="0"/>
                </a:lnTo>
                <a:lnTo>
                  <a:pt x="9740087" y="7935800"/>
                </a:lnTo>
                <a:lnTo>
                  <a:pt x="0" y="793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51801" y="4677728"/>
            <a:ext cx="5707499" cy="87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0"/>
              </a:lnSpc>
            </a:pPr>
            <a:r>
              <a:rPr lang="en-US" sz="5400">
                <a:solidFill>
                  <a:srgbClr val="FFFFFF"/>
                </a:solidFill>
                <a:latin typeface="Open Sans 1 Bold"/>
              </a:rPr>
              <a:t>Database Design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39717" y="4734878"/>
            <a:ext cx="6488231" cy="858031"/>
            <a:chOff x="0" y="0"/>
            <a:chExt cx="14472387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7238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4472386">
                  <a:moveTo>
                    <a:pt x="0" y="0"/>
                  </a:moveTo>
                  <a:lnTo>
                    <a:pt x="0" y="1913890"/>
                  </a:lnTo>
                  <a:lnTo>
                    <a:pt x="14472386" y="1913890"/>
                  </a:lnTo>
                  <a:lnTo>
                    <a:pt x="14472386" y="0"/>
                  </a:lnTo>
                  <a:lnTo>
                    <a:pt x="0" y="0"/>
                  </a:lnTo>
                  <a:close/>
                  <a:moveTo>
                    <a:pt x="14411427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4411427" y="59690"/>
                  </a:lnTo>
                  <a:lnTo>
                    <a:pt x="14411427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92071" y="7325756"/>
            <a:ext cx="1776716" cy="178564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175600"/>
            <a:ext cx="898570" cy="6110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893525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64150" y="1189355"/>
            <a:ext cx="4365226" cy="13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89"/>
              </a:lnSpc>
            </a:pPr>
            <a:r>
              <a:rPr lang="en-US" sz="4299" spc="-128">
                <a:solidFill>
                  <a:srgbClr val="FFFFFF"/>
                </a:solidFill>
                <a:latin typeface="Open Sans 2 Bold"/>
              </a:rPr>
              <a:t>Database Design Explaination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98101" y="1286186"/>
            <a:ext cx="5097322" cy="1394082"/>
            <a:chOff x="0" y="0"/>
            <a:chExt cx="6809402" cy="18623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09402" cy="1862324"/>
            </a:xfrm>
            <a:custGeom>
              <a:avLst/>
              <a:gdLst/>
              <a:ahLst/>
              <a:cxnLst/>
              <a:rect r="r" b="b" t="t" l="l"/>
              <a:pathLst>
                <a:path h="1862324" w="6809402">
                  <a:moveTo>
                    <a:pt x="0" y="0"/>
                  </a:moveTo>
                  <a:lnTo>
                    <a:pt x="0" y="1862324"/>
                  </a:lnTo>
                  <a:lnTo>
                    <a:pt x="6809402" y="1862324"/>
                  </a:lnTo>
                  <a:lnTo>
                    <a:pt x="6809402" y="0"/>
                  </a:lnTo>
                  <a:lnTo>
                    <a:pt x="0" y="0"/>
                  </a:lnTo>
                  <a:close/>
                  <a:moveTo>
                    <a:pt x="6748442" y="1801364"/>
                  </a:moveTo>
                  <a:lnTo>
                    <a:pt x="59690" y="1801364"/>
                  </a:lnTo>
                  <a:lnTo>
                    <a:pt x="59690" y="59690"/>
                  </a:lnTo>
                  <a:lnTo>
                    <a:pt x="6748442" y="59690"/>
                  </a:lnTo>
                  <a:lnTo>
                    <a:pt x="6748442" y="1801364"/>
                  </a:lnTo>
                  <a:close/>
                </a:path>
              </a:pathLst>
            </a:custGeom>
            <a:solidFill>
              <a:srgbClr val="F8F6F3"/>
            </a:solidFill>
          </p:spPr>
        </p:sp>
      </p:grpSp>
      <p:sp>
        <p:nvSpPr>
          <p:cNvPr name="AutoShape 7" id="7"/>
          <p:cNvSpPr/>
          <p:nvPr/>
        </p:nvSpPr>
        <p:spPr>
          <a:xfrm>
            <a:off x="7888632" y="3435790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7888632" y="7113054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0" y="3810000"/>
            <a:ext cx="6893525" cy="6615633"/>
          </a:xfrm>
          <a:custGeom>
            <a:avLst/>
            <a:gdLst/>
            <a:ahLst/>
            <a:cxnLst/>
            <a:rect r="r" b="b" t="t" l="l"/>
            <a:pathLst>
              <a:path h="6615633" w="6893525">
                <a:moveTo>
                  <a:pt x="0" y="0"/>
                </a:moveTo>
                <a:lnTo>
                  <a:pt x="6893525" y="0"/>
                </a:lnTo>
                <a:lnTo>
                  <a:pt x="6893525" y="6615633"/>
                </a:lnTo>
                <a:lnTo>
                  <a:pt x="0" y="661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00494" y="1344417"/>
            <a:ext cx="838103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 Bold"/>
              </a:rPr>
              <a:t>1NF: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 1st Normal Form eliminates repeating groups and ensures atomicity of data.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00494" y="4335892"/>
            <a:ext cx="8381037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 Bold"/>
              </a:rPr>
              <a:t>2NF: 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2nd Normal Form is achieved by removing partial dependencies, meaning each non-prime attribute is fully functionally dependent on the primary key.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00494" y="8013167"/>
            <a:ext cx="838103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 Bold"/>
              </a:rPr>
              <a:t>3NF: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 3rd Normal Form ensures that there are no transitive dependencies, where non-prime attributes depend on other non-prime attributes.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0" t="0" r="-65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91077" y="6364886"/>
            <a:ext cx="79058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1 Light"/>
              </a:rPr>
              <a:t>(Legal, Ethical, Social, Professional)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50762" y="4371975"/>
            <a:ext cx="1218647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spc="-200">
                <a:solidFill>
                  <a:srgbClr val="FFFFFF"/>
                </a:solidFill>
                <a:latin typeface="Open Sans 1 Bold"/>
              </a:rPr>
              <a:t>L.E.S.P ISSUES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394475" y="0"/>
            <a:ext cx="6893525" cy="3810000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AutoShape 3" id="3"/>
          <p:cNvSpPr/>
          <p:nvPr/>
        </p:nvSpPr>
        <p:spPr>
          <a:xfrm>
            <a:off x="1028700" y="4899979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394475" y="3810000"/>
            <a:ext cx="9721575" cy="6477000"/>
          </a:xfrm>
          <a:custGeom>
            <a:avLst/>
            <a:gdLst/>
            <a:ahLst/>
            <a:cxnLst/>
            <a:rect r="r" b="b" t="t" l="l"/>
            <a:pathLst>
              <a:path h="6477000" w="9721575">
                <a:moveTo>
                  <a:pt x="0" y="0"/>
                </a:moveTo>
                <a:lnTo>
                  <a:pt x="9721575" y="0"/>
                </a:lnTo>
                <a:lnTo>
                  <a:pt x="9721575" y="6477000"/>
                </a:lnTo>
                <a:lnTo>
                  <a:pt x="0" y="64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90973" y="1363903"/>
            <a:ext cx="6100528" cy="1291671"/>
            <a:chOff x="0" y="0"/>
            <a:chExt cx="8134038" cy="172222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8134038" cy="70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86"/>
                </a:lnSpc>
              </a:pPr>
              <a:r>
                <a:rPr lang="en-US" sz="3374" spc="-101">
                  <a:solidFill>
                    <a:srgbClr val="FFFFFF"/>
                  </a:solidFill>
                  <a:latin typeface="Open Sans 2 Bold"/>
                </a:rPr>
                <a:t>01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51576"/>
              <a:ext cx="8134038" cy="7706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3"/>
                </a:lnSpc>
                <a:spcBef>
                  <a:spcPct val="0"/>
                </a:spcBef>
              </a:pPr>
              <a:r>
                <a:rPr lang="en-US" sz="3509">
                  <a:solidFill>
                    <a:srgbClr val="FFFFFF"/>
                  </a:solidFill>
                  <a:latin typeface="Open Sans 1"/>
                </a:rPr>
                <a:t>LEGAL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766799"/>
            <a:ext cx="838103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Comply with the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 GDPR's principles 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for data collection, processing, and storage.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35494"/>
            <a:ext cx="838103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Encrypt all passwords via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password hashing.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584654"/>
            <a:ext cx="838103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All images used within the project are for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educational purposes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228591"/>
            <a:ext cx="8381037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Only store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important information - 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some will be retained for longer periods of time while some will be anonymized within a few months - and use it for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legitimate reasons.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014741"/>
            <a:ext cx="838103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Use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CAPTCHA verification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702743"/>
            <a:ext cx="8381037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Display clear and concise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 Terms and Conditions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 when signing up.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28700" y="7488430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28700" y="2009739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28700" y="3256042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28700" y="8832090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8509"/>
            <a:ext cx="5320102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5320102" cy="3810000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AutoShape 4" id="4"/>
          <p:cNvSpPr/>
          <p:nvPr/>
        </p:nvSpPr>
        <p:spPr>
          <a:xfrm>
            <a:off x="6859657" y="3810000"/>
            <a:ext cx="9231342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859657" y="7214310"/>
            <a:ext cx="9231342" cy="4763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3810000"/>
            <a:ext cx="5320102" cy="6818145"/>
          </a:xfrm>
          <a:custGeom>
            <a:avLst/>
            <a:gdLst/>
            <a:ahLst/>
            <a:cxnLst/>
            <a:rect r="r" b="b" t="t" l="l"/>
            <a:pathLst>
              <a:path h="6818145" w="5320102">
                <a:moveTo>
                  <a:pt x="0" y="0"/>
                </a:moveTo>
                <a:lnTo>
                  <a:pt x="5320102" y="0"/>
                </a:lnTo>
                <a:lnTo>
                  <a:pt x="5320102" y="6818145"/>
                </a:lnTo>
                <a:lnTo>
                  <a:pt x="0" y="681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22" r="-1708" b="-904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9987" y="1354486"/>
            <a:ext cx="5200128" cy="1101028"/>
            <a:chOff x="0" y="0"/>
            <a:chExt cx="6933504" cy="14680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6933504" cy="608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39"/>
                </a:lnSpc>
              </a:pPr>
              <a:r>
                <a:rPr lang="en-US" sz="2876" spc="-86">
                  <a:solidFill>
                    <a:srgbClr val="FFFFFF"/>
                  </a:solidFill>
                  <a:latin typeface="Open Sans 2 Bold"/>
                </a:rPr>
                <a:t>02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10814"/>
              <a:ext cx="6933504" cy="657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88"/>
                </a:lnSpc>
                <a:spcBef>
                  <a:spcPct val="0"/>
                </a:spcBef>
              </a:pPr>
              <a:r>
                <a:rPr lang="en-US" sz="2991">
                  <a:solidFill>
                    <a:srgbClr val="FFFFFF"/>
                  </a:solidFill>
                  <a:latin typeface="Open Sans 1"/>
                </a:rPr>
                <a:t>ETHICAL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348014" y="1404303"/>
            <a:ext cx="838103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 Bold"/>
              </a:rPr>
              <a:t>Minimize website footprint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 by using a small amount of images and not including advertisements to cut down energy usage.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8014" y="4795838"/>
            <a:ext cx="838103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Collect and retain only the data necessary for legitimate business purposes,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minimizing unnecessary data collection.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48014" y="7895590"/>
            <a:ext cx="8782876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Implement efficient codes and resource optimization techniques to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reduce the amount of data transferred between our server and users' devices.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376484" y="0"/>
            <a:ext cx="7911516" cy="3810000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3342518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8700" y="6934957"/>
            <a:ext cx="8592899" cy="0"/>
          </a:xfrm>
          <a:prstGeom prst="line">
            <a:avLst/>
          </a:prstGeom>
          <a:ln cap="rnd" w="9525">
            <a:solidFill>
              <a:srgbClr val="3E2F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376484" y="3810000"/>
            <a:ext cx="7911516" cy="6477000"/>
          </a:xfrm>
          <a:custGeom>
            <a:avLst/>
            <a:gdLst/>
            <a:ahLst/>
            <a:cxnLst/>
            <a:rect r="r" b="b" t="t" l="l"/>
            <a:pathLst>
              <a:path h="6477000" w="7911516">
                <a:moveTo>
                  <a:pt x="0" y="0"/>
                </a:moveTo>
                <a:lnTo>
                  <a:pt x="7911516" y="0"/>
                </a:lnTo>
                <a:lnTo>
                  <a:pt x="7911516" y="6477000"/>
                </a:lnTo>
                <a:lnTo>
                  <a:pt x="0" y="647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8" t="0" r="-2177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02185" y="1388843"/>
            <a:ext cx="5860114" cy="1230190"/>
            <a:chOff x="0" y="0"/>
            <a:chExt cx="7813485" cy="16402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7813485" cy="80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934"/>
                </a:lnSpc>
              </a:pPr>
              <a:r>
                <a:rPr lang="en-US" sz="3795" spc="-113">
                  <a:solidFill>
                    <a:srgbClr val="FFFFFF"/>
                  </a:solidFill>
                  <a:latin typeface="Open Sans 2 Bold"/>
                </a:rPr>
                <a:t>03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93883"/>
              <a:ext cx="7813485" cy="646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2"/>
                </a:lnSpc>
                <a:spcBef>
                  <a:spcPct val="0"/>
                </a:spcBef>
              </a:pPr>
              <a:r>
                <a:rPr lang="en-US" sz="2937">
                  <a:solidFill>
                    <a:srgbClr val="FFFFFF"/>
                  </a:solidFill>
                  <a:latin typeface="Open Sans 1"/>
                </a:rPr>
                <a:t>SOCIAL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294008"/>
            <a:ext cx="8115300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Are designed based on four key principles: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Perceivable, Operable, Understandable, and Robust.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04970"/>
            <a:ext cx="8381037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Emphasize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Accessibility and Usability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 by implementing a clear navigation, user-friendly searching feature, and different device compatibility.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801732"/>
            <a:ext cx="838103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Integrate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social media buttons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 (Facebook, Instagram, Twitter) to encourage guests to share experiences and connect with the hotel website.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814092" y="0"/>
            <a:ext cx="8473908" cy="10287000"/>
          </a:xfrm>
          <a:prstGeom prst="rect">
            <a:avLst/>
          </a:prstGeom>
          <a:solidFill>
            <a:srgbClr val="F8F6F3"/>
          </a:solidFill>
        </p:spPr>
      </p:sp>
      <p:sp>
        <p:nvSpPr>
          <p:cNvPr name="AutoShape 3" id="3"/>
          <p:cNvSpPr/>
          <p:nvPr/>
        </p:nvSpPr>
        <p:spPr>
          <a:xfrm>
            <a:off x="1028700" y="3806588"/>
            <a:ext cx="8115300" cy="0"/>
          </a:xfrm>
          <a:prstGeom prst="line">
            <a:avLst/>
          </a:prstGeom>
          <a:ln cap="rnd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7181190"/>
            <a:ext cx="8115300" cy="0"/>
          </a:xfrm>
          <a:prstGeom prst="line">
            <a:avLst/>
          </a:prstGeom>
          <a:ln cap="rnd" w="952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410415"/>
            <a:ext cx="8115300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Prioritize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Legal, Ethical, and Social compliance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 by adhering to ethical data collection and privacy practices, while promoting inclusivity and social responsibility in design and content.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25700"/>
            <a:ext cx="8115300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Follows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Web technology standards and best practices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 by employing well-tested and reliable technology solutions, secure coding practices and frameworks to ensure protection against vulnerabilities.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00303"/>
            <a:ext cx="8115300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Open Sans 1"/>
              </a:rPr>
              <a:t>Meets </a:t>
            </a:r>
            <a:r>
              <a:rPr lang="en-US" sz="2600">
                <a:solidFill>
                  <a:srgbClr val="191919"/>
                </a:solidFill>
                <a:latin typeface="Open Sans 1 Bold"/>
              </a:rPr>
              <a:t>functional requirements</a:t>
            </a:r>
            <a:r>
              <a:rPr lang="en-US" sz="2600">
                <a:solidFill>
                  <a:srgbClr val="191919"/>
                </a:solidFill>
                <a:latin typeface="Open Sans 1"/>
              </a:rPr>
              <a:t> by providing booking functionality, information provision, and user interaction.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889026" y="3129983"/>
            <a:ext cx="6470114" cy="6128317"/>
          </a:xfrm>
          <a:custGeom>
            <a:avLst/>
            <a:gdLst/>
            <a:ahLst/>
            <a:cxnLst/>
            <a:rect r="r" b="b" t="t" l="l"/>
            <a:pathLst>
              <a:path h="6128317" w="6470114">
                <a:moveTo>
                  <a:pt x="0" y="0"/>
                </a:moveTo>
                <a:lnTo>
                  <a:pt x="6470114" y="0"/>
                </a:lnTo>
                <a:lnTo>
                  <a:pt x="6470114" y="6128317"/>
                </a:lnTo>
                <a:lnTo>
                  <a:pt x="0" y="6128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4" r="0" b="-392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13273" y="1028700"/>
            <a:ext cx="5275545" cy="1240514"/>
            <a:chOff x="0" y="0"/>
            <a:chExt cx="7034061" cy="165401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7034061" cy="694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1"/>
                </a:lnSpc>
              </a:pPr>
              <a:r>
                <a:rPr lang="en-US" sz="3231" spc="-96">
                  <a:solidFill>
                    <a:srgbClr val="000000"/>
                  </a:solidFill>
                  <a:latin typeface="Open Sans 2 Bold"/>
                </a:rPr>
                <a:t>04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04247"/>
              <a:ext cx="7034061" cy="749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5"/>
                </a:lnSpc>
                <a:spcBef>
                  <a:spcPct val="0"/>
                </a:spcBef>
              </a:pPr>
              <a:r>
                <a:rPr lang="en-US" sz="3361">
                  <a:solidFill>
                    <a:srgbClr val="000000"/>
                  </a:solidFill>
                  <a:latin typeface="Open Sans 1 Bold"/>
                </a:rPr>
                <a:t>PROFESSIONAL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49691" y="1472607"/>
            <a:ext cx="2606601" cy="1084083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57855" y="1519034"/>
            <a:ext cx="1390272" cy="991229"/>
          </a:xfrm>
          <a:custGeom>
            <a:avLst/>
            <a:gdLst/>
            <a:ahLst/>
            <a:cxnLst/>
            <a:rect r="r" b="b" t="t" l="l"/>
            <a:pathLst>
              <a:path h="991229" w="1390272">
                <a:moveTo>
                  <a:pt x="0" y="0"/>
                </a:moveTo>
                <a:lnTo>
                  <a:pt x="1390272" y="0"/>
                </a:lnTo>
                <a:lnTo>
                  <a:pt x="1390272" y="991229"/>
                </a:lnTo>
                <a:lnTo>
                  <a:pt x="0" y="991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209893" y="0"/>
          <a:ext cx="14937350" cy="10401300"/>
        </p:xfrm>
        <a:graphic>
          <a:graphicData uri="http://schemas.openxmlformats.org/drawingml/2006/table">
            <a:tbl>
              <a:tblPr/>
              <a:tblGrid>
                <a:gridCol w="2342956"/>
                <a:gridCol w="3446110"/>
                <a:gridCol w="4680695"/>
                <a:gridCol w="2334954"/>
                <a:gridCol w="2132635"/>
              </a:tblGrid>
              <a:tr h="13862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1 Bold"/>
                        </a:rPr>
                        <a:t>Test case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1 Bold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1 Bold"/>
                        </a:rPr>
                        <a:t>Inputs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1 Bold"/>
                        </a:rPr>
                        <a:t>Expected 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ns 1 Bold"/>
                        </a:rPr>
                        <a:t>Actual output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</a:tr>
              <a:tr h="14244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Payment without an account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Make sure an user must have an proper account to book a room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Click ‘Booking’/’Book Now’ then ‘View Rooms’ then ‘ Add to booking’ while not logged 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Automatically goes back to log in 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As expected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54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Sign up errors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To check all error when signing up such as: email invalid, wrong CAPTCHA, password not match, phone number invalid, 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Wrong email format</a:t>
                      </a:r>
                      <a:endParaRPr lang="en-US" sz="1100"/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Wrong CAPTCHA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2 different passwords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2-number phone number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Displays error messages for various errors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As expected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Inappropriate check-in/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check-out time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Ensure that users enter correct time for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check-in/check-out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Any check-out time prior to the designated check-in 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Requires users to enter check-in/check-out time again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As expected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54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Book an already booked room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A booked room cannot be booked anymore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Book a room, go to home page then book that exact room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The room status would be ‘Booked’ and the room cannot be booked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As expected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99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Use an user account to control the admin 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Prevent every users account to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Add “/admin/dashboard” in the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Error message “Unauthorized Access” being displayed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ns 1"/>
                        </a:rPr>
                        <a:t>As expected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63836" y="133809"/>
            <a:ext cx="3146058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4600">
                <a:solidFill>
                  <a:srgbClr val="191919"/>
                </a:solidFill>
                <a:latin typeface="Open Sans 1 Bold"/>
              </a:rPr>
              <a:t>Test cases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449691" y="8823833"/>
            <a:ext cx="2606601" cy="1084083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057855" y="8870259"/>
            <a:ext cx="1390272" cy="991229"/>
          </a:xfrm>
          <a:custGeom>
            <a:avLst/>
            <a:gdLst/>
            <a:ahLst/>
            <a:cxnLst/>
            <a:rect r="r" b="b" t="t" l="l"/>
            <a:pathLst>
              <a:path h="991229" w="1390272">
                <a:moveTo>
                  <a:pt x="0" y="0"/>
                </a:moveTo>
                <a:lnTo>
                  <a:pt x="1390272" y="0"/>
                </a:lnTo>
                <a:lnTo>
                  <a:pt x="1390272" y="991230"/>
                </a:lnTo>
                <a:lnTo>
                  <a:pt x="0" y="99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449691" y="3342734"/>
            <a:ext cx="2606601" cy="1084083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057855" y="3389161"/>
            <a:ext cx="1390272" cy="991229"/>
          </a:xfrm>
          <a:custGeom>
            <a:avLst/>
            <a:gdLst/>
            <a:ahLst/>
            <a:cxnLst/>
            <a:rect r="r" b="b" t="t" l="l"/>
            <a:pathLst>
              <a:path h="991229" w="1390272">
                <a:moveTo>
                  <a:pt x="0" y="0"/>
                </a:moveTo>
                <a:lnTo>
                  <a:pt x="1390272" y="0"/>
                </a:lnTo>
                <a:lnTo>
                  <a:pt x="1390272" y="991229"/>
                </a:lnTo>
                <a:lnTo>
                  <a:pt x="0" y="991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449691" y="6996800"/>
            <a:ext cx="2606601" cy="1084083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1057855" y="7043226"/>
            <a:ext cx="1390272" cy="991229"/>
          </a:xfrm>
          <a:custGeom>
            <a:avLst/>
            <a:gdLst/>
            <a:ahLst/>
            <a:cxnLst/>
            <a:rect r="r" b="b" t="t" l="l"/>
            <a:pathLst>
              <a:path h="991229" w="1390272">
                <a:moveTo>
                  <a:pt x="0" y="0"/>
                </a:moveTo>
                <a:lnTo>
                  <a:pt x="1390272" y="0"/>
                </a:lnTo>
                <a:lnTo>
                  <a:pt x="1390272" y="991230"/>
                </a:lnTo>
                <a:lnTo>
                  <a:pt x="0" y="99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449691" y="5255492"/>
            <a:ext cx="2606601" cy="1084083"/>
          </a:xfrm>
          <a:prstGeom prst="rect">
            <a:avLst/>
          </a:prstGeom>
          <a:solidFill>
            <a:srgbClr val="3E2F5B"/>
          </a:solidFill>
        </p:spPr>
      </p:sp>
      <p:sp>
        <p:nvSpPr>
          <p:cNvPr name="Freeform 13" id="13"/>
          <p:cNvSpPr/>
          <p:nvPr/>
        </p:nvSpPr>
        <p:spPr>
          <a:xfrm flipH="false" flipV="false" rot="0">
            <a:off x="1057855" y="5301919"/>
            <a:ext cx="1390272" cy="991229"/>
          </a:xfrm>
          <a:custGeom>
            <a:avLst/>
            <a:gdLst/>
            <a:ahLst/>
            <a:cxnLst/>
            <a:rect r="r" b="b" t="t" l="l"/>
            <a:pathLst>
              <a:path h="991229" w="1390272">
                <a:moveTo>
                  <a:pt x="0" y="0"/>
                </a:moveTo>
                <a:lnTo>
                  <a:pt x="1390272" y="0"/>
                </a:lnTo>
                <a:lnTo>
                  <a:pt x="1390272" y="991229"/>
                </a:lnTo>
                <a:lnTo>
                  <a:pt x="0" y="991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DAGD_uYXbJ4</dc:identifier>
  <dcterms:modified xsi:type="dcterms:W3CDTF">2011-08-01T06:04:30Z</dcterms:modified>
  <cp:revision>1</cp:revision>
  <dc:title>LUWERIOUSHOTEL</dc:title>
</cp:coreProperties>
</file>